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3" r:id="rId8"/>
    <p:sldId id="274" r:id="rId9"/>
    <p:sldId id="275" r:id="rId10"/>
    <p:sldId id="279" r:id="rId11"/>
    <p:sldId id="362" r:id="rId12"/>
    <p:sldId id="280" r:id="rId13"/>
    <p:sldId id="278" r:id="rId14"/>
    <p:sldId id="281" r:id="rId15"/>
    <p:sldId id="290" r:id="rId16"/>
    <p:sldId id="282" r:id="rId17"/>
    <p:sldId id="291" r:id="rId18"/>
    <p:sldId id="283" r:id="rId19"/>
    <p:sldId id="292" r:id="rId20"/>
    <p:sldId id="284" r:id="rId21"/>
    <p:sldId id="285" r:id="rId22"/>
    <p:sldId id="276" r:id="rId23"/>
    <p:sldId id="277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2DD4-380D-4CF3-9E5F-99884BF98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F1464-2E17-4021-B04D-A8E72DA4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45ED4-6EC8-4711-8BDD-234E8A55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9809-80E1-4370-8CFB-2F545DC6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1972D-C150-4BCE-8C18-C1472C52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7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EBC7-BE38-452D-88F3-8179764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C61D0-46C8-440D-9988-50005880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94419-DB48-4973-88AF-AE5EBF28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A949-0AA1-4CF7-BA48-866A5426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9432-D0AE-451C-B156-620944C9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4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CB3F6-D6EF-4DA0-8096-7721F0433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4FB71-D879-4E80-8692-41B6E16D6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80587-0929-4B1C-BCC6-558DA08B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C5A64-874E-4C6F-A5B5-095371C5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A5C79-F2CC-483A-8B52-7D792819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5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EC38-DFA8-42FE-AD2E-3E8B5516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A14F2-0C2C-42A9-A068-B99E6BC8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1062-0D50-4E8E-90BF-443AD3F8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ABBF0-4F59-4C6C-9405-2D8181CA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9CB12-D0FB-429E-959A-3E4CFE82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A664-DBE1-4EC7-9ECA-4438C7ED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10289-AEB9-4770-AF96-BE6B04AB2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13B78-9598-4CFD-A214-F0648349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B560-C9BC-4482-8839-2FABE1E1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B1E8D-2C09-4EAE-84EE-5D38259A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3BD1-B2A0-424D-AD2D-03E1FA2C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573B-F319-41C0-8143-E4501ADB6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21737-EA07-4E2B-8E17-ADBD9968C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45A0-ADAA-4C9C-AA92-5FAFC06D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B81C0-BB0E-4A4C-A8DE-3BA323C2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1EDC5-1565-45F3-8884-C4E334C2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8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0B11-2CFC-4664-8017-E98158AF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D1857-82EC-4502-B82B-E87022591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820D2-89FC-4F40-806F-A4F77290D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BFC51-BDE7-4864-B47E-ED23AE257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3BDDE-D05B-4D57-AADD-DD472C9AE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D5C6A1-D8BD-405E-8B18-211D49CF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F9479-88C8-418F-9171-4DC1005A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674ED-7E24-4A22-A6C9-40150C14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3606-78C7-499F-AE60-9EE6535F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D6968-1AE7-4ACB-A6BF-CEF335D3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993E4-9A42-4470-993B-1531C9AE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FFA97-C243-4E13-9204-00091F1D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7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C2795-2E82-4EBE-95DF-218B9C219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E1EFA-7B08-4819-BB39-C99B4EED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617C8-4875-4C52-BB82-7703E7E5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7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19F8-C1A2-47A0-AD31-64A5DC6F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2159-78E2-4DA9-BDA5-C06A0881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76E78-1D8D-484B-9EED-27B0173D0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F1B7C-083B-423E-98DC-5EFF6494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E5292-7034-4AA0-B09E-73C7DBB6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6B434-6B5E-46D7-82D7-4C8E6701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7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E332-F6C0-440B-9F63-6E477227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5024C-7FCA-4019-9971-6B2068078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E9941-F033-4461-9DFE-7D49819BC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D48BD-4F00-45DC-9EA6-2FF16449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5BEB8-EA4B-4395-9280-4712CCF3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E6A5A-2E4D-4DAD-98BF-DB37C8CE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8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847F7-0603-4549-8243-44BFE34E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29999-3BF1-4D4F-82B5-7B8ECBF8B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11B9-925A-47F1-AF50-9731EF5EE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57010-FF81-48C0-B2E5-6C8895A3637C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658F-4AD8-4AA0-9F32-A2C7FE2A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F512-4811-471A-8579-36BD4404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BFB2E-32B6-4A53-82CB-DC92860EA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2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0813-62AA-48CF-B28D-13E57876F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INTERNET PROTOCOLS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07D12-6430-44C0-9FAA-CFAAE1A5C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Parshuram Sharma</a:t>
            </a:r>
          </a:p>
        </p:txBody>
      </p:sp>
    </p:spTree>
    <p:extLst>
      <p:ext uri="{BB962C8B-B14F-4D97-AF65-F5344CB8AC3E}">
        <p14:creationId xmlns:p14="http://schemas.microsoft.com/office/powerpoint/2010/main" val="801736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E824-6EB5-4143-9483-F9ABED92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60D6-6028-4F21-BA31-C5AFB7EC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8500F-9256-4E55-B1A0-9F3ED996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1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E857C68-B40F-4F04-8892-7C5049AB9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en-GB" altLang="tr-TR" dirty="0"/>
            </a:br>
            <a:r>
              <a:rPr lang="en-GB" altLang="tr-TR" dirty="0"/>
              <a:t>IPv4 Address Formats</a:t>
            </a:r>
          </a:p>
        </p:txBody>
      </p:sp>
      <p:sp>
        <p:nvSpPr>
          <p:cNvPr id="30723" name="Picture 3" descr="IP Address Formats">
            <a:extLst>
              <a:ext uri="{FF2B5EF4-FFF2-40B4-BE49-F238E27FC236}">
                <a16:creationId xmlns:a16="http://schemas.microsoft.com/office/drawing/2014/main" id="{8F9A39C1-4D23-4982-AFCC-C1ABEA2300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63975" y="3282951"/>
            <a:ext cx="54864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tr-TR" altLang="tr-TR" sz="2400">
              <a:latin typeface="Times New Roman" panose="02020603050405020304" pitchFamily="18" charset="0"/>
            </a:endParaRP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79DBED93-74B2-4AA2-99B2-83A1F641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4" y="1371600"/>
            <a:ext cx="8643937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99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AU" altLang="tr-TR" sz="2400"/>
              <a:t>32 bit global </a:t>
            </a:r>
            <a:r>
              <a:rPr lang="tr-TR" altLang="tr-TR" sz="2400"/>
              <a:t>I</a:t>
            </a:r>
            <a:r>
              <a:rPr lang="en-AU" altLang="tr-TR" sz="2400"/>
              <a:t>nternet address</a:t>
            </a:r>
          </a:p>
          <a:p>
            <a:r>
              <a:rPr lang="en-AU" altLang="tr-TR" sz="2400"/>
              <a:t>Network part and host part</a:t>
            </a:r>
          </a:p>
          <a:p>
            <a:r>
              <a:rPr lang="en-AU" altLang="tr-TR" sz="2400" b="1"/>
              <a:t>All-zero host part </a:t>
            </a:r>
            <a:r>
              <a:rPr lang="tr-TR" altLang="tr-TR" sz="2400" b="1"/>
              <a:t>identifies</a:t>
            </a:r>
            <a:r>
              <a:rPr lang="en-AU" altLang="tr-TR" sz="2400" b="1"/>
              <a:t> the network</a:t>
            </a:r>
          </a:p>
          <a:p>
            <a:r>
              <a:rPr lang="en-AU" altLang="tr-TR" sz="2300" b="1"/>
              <a:t>All-one </a:t>
            </a:r>
            <a:r>
              <a:rPr lang="tr-TR" altLang="tr-TR" sz="2300" b="1"/>
              <a:t>host part </a:t>
            </a:r>
            <a:r>
              <a:rPr lang="en-AU" altLang="tr-TR" sz="2300" b="1"/>
              <a:t>means broadcast (limited to current network)</a:t>
            </a:r>
          </a:p>
        </p:txBody>
      </p:sp>
      <p:pic>
        <p:nvPicPr>
          <p:cNvPr id="30725" name="Picture 3" descr="IP Address Formats">
            <a:extLst>
              <a:ext uri="{FF2B5EF4-FFF2-40B4-BE49-F238E27FC236}">
                <a16:creationId xmlns:a16="http://schemas.microsoft.com/office/drawing/2014/main" id="{553BE673-DC8D-4907-A4BE-7454E59E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>
            <a:fillRect/>
          </a:stretch>
        </p:blipFill>
        <p:spPr bwMode="auto">
          <a:xfrm>
            <a:off x="4151313" y="3282951"/>
            <a:ext cx="54864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ADAF-4B35-4AD0-986D-206AFB2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CAC2-F527-4191-B5BB-725DEDBD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53304-34CB-4FA4-88FB-5E0A97C6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5085-1933-4A32-A6AD-36FD7ED9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E91-4B9B-40EF-9128-80190DB7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1EABA-AF49-42B9-BE47-321F4D48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58" y="0"/>
            <a:ext cx="9962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6D6A-3D91-4421-BF53-01FCFC8C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73874-B2C4-4919-971C-F72F15BEE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E6D53-319B-4A5A-AC7F-1482681E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87039F1-4FAF-4846-BCDA-8D5FB2816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IP Addresses - Class A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FFBB8D4-D2DB-4C6C-9D1F-32F19E1C2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178800" cy="50101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tr-TR"/>
              <a:t>Start with binary 0</a:t>
            </a:r>
          </a:p>
          <a:p>
            <a:pPr>
              <a:lnSpc>
                <a:spcPct val="90000"/>
              </a:lnSpc>
            </a:pPr>
            <a:r>
              <a:rPr lang="en-AU" altLang="tr-TR"/>
              <a:t>7-bit network - 24-bit host </a:t>
            </a:r>
          </a:p>
          <a:p>
            <a:pPr>
              <a:lnSpc>
                <a:spcPct val="90000"/>
              </a:lnSpc>
            </a:pPr>
            <a:r>
              <a:rPr lang="tr-TR" altLang="tr-TR"/>
              <a:t>All zero</a:t>
            </a:r>
          </a:p>
          <a:p>
            <a:pPr lvl="1">
              <a:lnSpc>
                <a:spcPct val="90000"/>
              </a:lnSpc>
            </a:pPr>
            <a:r>
              <a:rPr lang="tr-TR" altLang="tr-TR"/>
              <a:t>Special meaning </a:t>
            </a:r>
            <a:r>
              <a:rPr lang="en-AU" altLang="tr-TR"/>
              <a:t>(means “this</a:t>
            </a:r>
            <a:r>
              <a:rPr lang="tr-TR" altLang="tr-TR"/>
              <a:t> computer</a:t>
            </a:r>
            <a:r>
              <a:rPr lang="en-AU" altLang="tr-TR"/>
              <a:t>”)</a:t>
            </a:r>
          </a:p>
          <a:p>
            <a:pPr>
              <a:lnSpc>
                <a:spcPct val="90000"/>
              </a:lnSpc>
            </a:pPr>
            <a:r>
              <a:rPr lang="en-AU" altLang="tr-TR"/>
              <a:t>01111111 (127) </a:t>
            </a:r>
            <a:r>
              <a:rPr lang="tr-TR" altLang="tr-TR"/>
              <a:t>(network part ) </a:t>
            </a:r>
            <a:r>
              <a:rPr lang="en-AU" altLang="tr-TR"/>
              <a:t>reserved for loopback</a:t>
            </a:r>
            <a:endParaRPr lang="tr-TR" altLang="tr-TR"/>
          </a:p>
          <a:p>
            <a:pPr lvl="1">
              <a:lnSpc>
                <a:spcPct val="90000"/>
              </a:lnSpc>
            </a:pPr>
            <a:r>
              <a:rPr lang="tr-TR" altLang="tr-TR"/>
              <a:t>Generally 127.0.0.1 is used</a:t>
            </a:r>
            <a:endParaRPr lang="en-AU" altLang="tr-TR"/>
          </a:p>
          <a:p>
            <a:pPr>
              <a:lnSpc>
                <a:spcPct val="90000"/>
              </a:lnSpc>
            </a:pPr>
            <a:r>
              <a:rPr lang="en-AU" altLang="tr-TR"/>
              <a:t>Range </a:t>
            </a:r>
            <a:r>
              <a:rPr lang="en-AU" altLang="tr-TR">
                <a:solidFill>
                  <a:srgbClr val="FF0000"/>
                </a:solidFill>
              </a:rPr>
              <a:t>1</a:t>
            </a:r>
            <a:r>
              <a:rPr lang="en-AU" altLang="tr-TR"/>
              <a:t>.x.x.x to </a:t>
            </a:r>
            <a:r>
              <a:rPr lang="en-AU" altLang="tr-TR">
                <a:solidFill>
                  <a:srgbClr val="FF0000"/>
                </a:solidFill>
              </a:rPr>
              <a:t>126</a:t>
            </a:r>
            <a:r>
              <a:rPr lang="en-AU" altLang="tr-TR"/>
              <a:t>.x.x.x</a:t>
            </a:r>
          </a:p>
          <a:p>
            <a:pPr lvl="1">
              <a:lnSpc>
                <a:spcPct val="90000"/>
              </a:lnSpc>
            </a:pPr>
            <a:r>
              <a:rPr lang="en-AU" altLang="tr-TR"/>
              <a:t>10.x.x.x is for private networks</a:t>
            </a:r>
          </a:p>
          <a:p>
            <a:pPr>
              <a:lnSpc>
                <a:spcPct val="90000"/>
              </a:lnSpc>
            </a:pPr>
            <a:r>
              <a:rPr lang="en-AU" altLang="tr-TR"/>
              <a:t>Few networks - many hosts</a:t>
            </a:r>
            <a:r>
              <a:rPr lang="en-US" altLang="tr-TR"/>
              <a:t> </a:t>
            </a:r>
            <a:endParaRPr lang="tr-TR" altLang="tr-TR"/>
          </a:p>
          <a:p>
            <a:pPr>
              <a:lnSpc>
                <a:spcPct val="90000"/>
              </a:lnSpc>
            </a:pPr>
            <a:r>
              <a:rPr lang="en-US" altLang="tr-TR"/>
              <a:t>All </a:t>
            </a:r>
            <a:r>
              <a:rPr lang="tr-TR" altLang="tr-TR"/>
              <a:t>networks have been </a:t>
            </a:r>
            <a:r>
              <a:rPr lang="en-US" altLang="tr-TR"/>
              <a:t>allocated</a:t>
            </a:r>
          </a:p>
        </p:txBody>
      </p:sp>
    </p:spTree>
    <p:extLst>
      <p:ext uri="{BB962C8B-B14F-4D97-AF65-F5344CB8AC3E}">
        <p14:creationId xmlns:p14="http://schemas.microsoft.com/office/powerpoint/2010/main" val="37114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E98F-6880-4588-90F6-2E100388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91A0E-74CC-41FE-A2ED-AC2DE5DF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7DB3-2816-4129-A644-94E112BE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0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50E96A8-AD27-4DC7-9628-942115428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IP Addresses - Class B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BC438A7-CF9B-4E4E-A958-F2C936879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tr-TR"/>
              <a:t>Starts with binary 10</a:t>
            </a:r>
          </a:p>
          <a:p>
            <a:r>
              <a:rPr lang="en-AU" altLang="tr-TR"/>
              <a:t>Range </a:t>
            </a:r>
            <a:r>
              <a:rPr lang="en-AU" altLang="tr-TR">
                <a:solidFill>
                  <a:srgbClr val="FF0000"/>
                </a:solidFill>
              </a:rPr>
              <a:t>128.x</a:t>
            </a:r>
            <a:r>
              <a:rPr lang="en-AU" altLang="tr-TR"/>
              <a:t>.x.x to </a:t>
            </a:r>
            <a:r>
              <a:rPr lang="en-AU" altLang="tr-TR">
                <a:solidFill>
                  <a:srgbClr val="FF0000"/>
                </a:solidFill>
              </a:rPr>
              <a:t>191.x</a:t>
            </a:r>
            <a:r>
              <a:rPr lang="en-AU" altLang="tr-TR"/>
              <a:t>.x.x</a:t>
            </a:r>
          </a:p>
          <a:p>
            <a:pPr lvl="1"/>
            <a:r>
              <a:rPr lang="en-AU" altLang="tr-TR">
                <a:solidFill>
                  <a:srgbClr val="FF0000"/>
                </a:solidFill>
              </a:rPr>
              <a:t>Second octet</a:t>
            </a:r>
            <a:r>
              <a:rPr lang="en-AU" altLang="tr-TR"/>
              <a:t> is also part of the network id.</a:t>
            </a:r>
          </a:p>
          <a:p>
            <a:r>
              <a:rPr lang="en-AU" altLang="tr-TR"/>
              <a:t>14-bit network, 16-bit host number</a:t>
            </a:r>
          </a:p>
          <a:p>
            <a:pPr lvl="1"/>
            <a:r>
              <a:rPr lang="en-AU" altLang="tr-TR"/>
              <a:t>2</a:t>
            </a:r>
            <a:r>
              <a:rPr lang="en-AU" altLang="tr-TR" baseline="30000"/>
              <a:t>14</a:t>
            </a:r>
            <a:r>
              <a:rPr lang="en-AU" altLang="tr-TR"/>
              <a:t> = 16,384 class B addresses</a:t>
            </a:r>
          </a:p>
          <a:p>
            <a:pPr lvl="1"/>
            <a:r>
              <a:rPr lang="en-AU" altLang="tr-TR"/>
              <a:t>2</a:t>
            </a:r>
            <a:r>
              <a:rPr lang="en-AU" altLang="tr-TR" baseline="30000"/>
              <a:t>16</a:t>
            </a:r>
            <a:r>
              <a:rPr lang="en-AU" altLang="tr-TR"/>
              <a:t> = 65,536 hosts per network</a:t>
            </a:r>
            <a:endParaRPr lang="tr-TR" altLang="tr-TR"/>
          </a:p>
          <a:p>
            <a:pPr lvl="2"/>
            <a:r>
              <a:rPr lang="tr-TR" altLang="tr-TR"/>
              <a:t>Actually minus 2 due to network and broadcast addresses</a:t>
            </a:r>
            <a:endParaRPr lang="en-AU" altLang="tr-TR"/>
          </a:p>
          <a:p>
            <a:r>
              <a:rPr lang="en-US" altLang="tr-TR"/>
              <a:t>All </a:t>
            </a:r>
            <a:r>
              <a:rPr lang="tr-TR" altLang="tr-TR"/>
              <a:t>networks have been </a:t>
            </a:r>
            <a:r>
              <a:rPr lang="en-US" altLang="tr-TR"/>
              <a:t>allocated</a:t>
            </a:r>
          </a:p>
          <a:p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56477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63E2-6367-4949-BFC5-646B3D7D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318A-FA0C-41B5-85D4-63642F1D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37D15-1078-4899-88AA-D07F7C2F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0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5D3941B-C5F2-4695-808C-39CAEEFAE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IP Addresses - Class C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0088270-9915-4631-BF3B-343E16F06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/>
              <a:t>Start </a:t>
            </a:r>
            <a:r>
              <a:rPr lang="tr-TR" altLang="tr-TR"/>
              <a:t>binary </a:t>
            </a:r>
            <a:r>
              <a:rPr lang="en-US" altLang="tr-TR"/>
              <a:t>110</a:t>
            </a:r>
          </a:p>
          <a:p>
            <a:r>
              <a:rPr lang="en-US" altLang="tr-TR"/>
              <a:t>Range </a:t>
            </a:r>
            <a:r>
              <a:rPr lang="en-US" altLang="tr-TR">
                <a:solidFill>
                  <a:srgbClr val="FF0000"/>
                </a:solidFill>
              </a:rPr>
              <a:t>192.x.x</a:t>
            </a:r>
            <a:r>
              <a:rPr lang="en-US" altLang="tr-TR"/>
              <a:t>.x to </a:t>
            </a:r>
            <a:r>
              <a:rPr lang="en-US" altLang="tr-TR">
                <a:solidFill>
                  <a:srgbClr val="FF0000"/>
                </a:solidFill>
              </a:rPr>
              <a:t>223.x.x</a:t>
            </a:r>
            <a:r>
              <a:rPr lang="en-US" altLang="tr-TR"/>
              <a:t>.x</a:t>
            </a:r>
          </a:p>
          <a:p>
            <a:r>
              <a:rPr lang="en-US" altLang="tr-TR">
                <a:solidFill>
                  <a:srgbClr val="FF0000"/>
                </a:solidFill>
              </a:rPr>
              <a:t>Second</a:t>
            </a:r>
            <a:r>
              <a:rPr lang="en-US" altLang="tr-TR"/>
              <a:t> and </a:t>
            </a:r>
            <a:r>
              <a:rPr lang="en-US" altLang="tr-TR">
                <a:solidFill>
                  <a:srgbClr val="FF0000"/>
                </a:solidFill>
              </a:rPr>
              <a:t>third</a:t>
            </a:r>
            <a:r>
              <a:rPr lang="en-US" altLang="tr-TR"/>
              <a:t> octet</a:t>
            </a:r>
            <a:r>
              <a:rPr lang="tr-TR" altLang="tr-TR"/>
              <a:t>s are</a:t>
            </a:r>
            <a:r>
              <a:rPr lang="en-US" altLang="tr-TR"/>
              <a:t> also part of network address</a:t>
            </a:r>
          </a:p>
          <a:p>
            <a:r>
              <a:rPr lang="en-US" altLang="tr-TR"/>
              <a:t>2</a:t>
            </a:r>
            <a:r>
              <a:rPr lang="en-US" altLang="tr-TR" baseline="30000"/>
              <a:t>21</a:t>
            </a:r>
            <a:r>
              <a:rPr lang="en-US" altLang="tr-TR"/>
              <a:t> = 2,097,152 addresses</a:t>
            </a:r>
            <a:r>
              <a:rPr lang="tr-TR" altLang="tr-TR"/>
              <a:t> (networks)</a:t>
            </a:r>
          </a:p>
          <a:p>
            <a:r>
              <a:rPr lang="en-AU" altLang="tr-TR"/>
              <a:t>256</a:t>
            </a:r>
            <a:r>
              <a:rPr lang="tr-TR" altLang="tr-TR"/>
              <a:t> – 2 = 254</a:t>
            </a:r>
            <a:r>
              <a:rPr lang="en-AU" altLang="tr-TR"/>
              <a:t> hosts per network</a:t>
            </a:r>
            <a:endParaRPr lang="en-US" altLang="tr-TR"/>
          </a:p>
          <a:p>
            <a:r>
              <a:rPr lang="en-US" altLang="tr-TR"/>
              <a:t>Nearly all allocate</a:t>
            </a:r>
            <a:r>
              <a:rPr lang="tr-TR" altLang="tr-TR"/>
              <a:t>d</a:t>
            </a:r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59192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2E29-BDB2-4358-AD36-79AF6DB9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B1C0-E40A-4BE1-9853-37CD0930E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Protocol (IP) is the principal communications protocol in the Internet protocol suite for relaying datagrams across network boundaries. </a:t>
            </a:r>
          </a:p>
          <a:p>
            <a:r>
              <a:rPr lang="en-US" dirty="0"/>
              <a:t>Its routing function enables internetworking, and essentially establishes the Internet.</a:t>
            </a:r>
          </a:p>
          <a:p>
            <a:r>
              <a:rPr lang="en-US" dirty="0"/>
              <a:t>IP has the task of delivering packets from the source host to the destination host specially based on the IP addresses in the packet headers.</a:t>
            </a:r>
          </a:p>
        </p:txBody>
      </p:sp>
    </p:spTree>
    <p:extLst>
      <p:ext uri="{BB962C8B-B14F-4D97-AF65-F5344CB8AC3E}">
        <p14:creationId xmlns:p14="http://schemas.microsoft.com/office/powerpoint/2010/main" val="758707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8CD3-C279-42F1-8055-CB5D7F5D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220B-8976-4C5B-A0B8-BC7DF0DA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32517-B329-4AEA-95F7-76B1D52D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75F2-724D-4F8F-8320-3C9C596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7C1C-4E39-4439-BCA0-84BB0DB12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9207D-B556-4FF2-90C4-04A6F960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1491-B33E-4863-87E4-11817FDB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1537-F185-4AEA-A35F-E8376BC3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07F79-F7B6-4FCD-B872-473DC22C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90487"/>
            <a:ext cx="117824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77F7-D796-4949-BE0C-274B971E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BCA36-1D07-466E-9982-ECA44B55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CA649-2B5B-42F2-82F5-A64CF479F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03" y="0"/>
            <a:ext cx="1023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34A7D35-3348-43AC-96E1-202DF9B6E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97321"/>
          </a:xfrm>
        </p:spPr>
        <p:txBody>
          <a:bodyPr/>
          <a:lstStyle/>
          <a:p>
            <a:r>
              <a:rPr lang="en-US" altLang="tr-TR" dirty="0"/>
              <a:t>Routing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93722F8-9AAC-433B-9819-F6FE91CDE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178800" cy="46863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AU" altLang="tr-TR" sz="2400"/>
              <a:t>End systems and routers maintain routing tables</a:t>
            </a:r>
          </a:p>
          <a:p>
            <a:pPr lvl="1">
              <a:lnSpc>
                <a:spcPct val="90000"/>
              </a:lnSpc>
            </a:pPr>
            <a:r>
              <a:rPr lang="en-AU" altLang="tr-TR" sz="2000"/>
              <a:t>Indicate next router to which datagram should be sent</a:t>
            </a:r>
          </a:p>
          <a:p>
            <a:pPr lvl="1">
              <a:lnSpc>
                <a:spcPct val="90000"/>
              </a:lnSpc>
            </a:pPr>
            <a:r>
              <a:rPr lang="en-AU" altLang="tr-TR" sz="2000"/>
              <a:t>Static </a:t>
            </a:r>
          </a:p>
          <a:p>
            <a:pPr lvl="2">
              <a:lnSpc>
                <a:spcPct val="90000"/>
              </a:lnSpc>
            </a:pPr>
            <a:r>
              <a:rPr lang="en-AU" altLang="tr-TR" sz="1800"/>
              <a:t>Tables do not change but may contain alternative routes</a:t>
            </a:r>
          </a:p>
          <a:p>
            <a:pPr lvl="1">
              <a:lnSpc>
                <a:spcPct val="90000"/>
              </a:lnSpc>
            </a:pPr>
            <a:r>
              <a:rPr lang="en-AU" altLang="tr-TR" sz="2000" b="1"/>
              <a:t>Dynamic</a:t>
            </a:r>
          </a:p>
          <a:p>
            <a:pPr lvl="2">
              <a:lnSpc>
                <a:spcPct val="90000"/>
              </a:lnSpc>
            </a:pPr>
            <a:r>
              <a:rPr lang="en-AU" altLang="tr-TR" sz="1800"/>
              <a:t>If needed</a:t>
            </a:r>
            <a:r>
              <a:rPr lang="tr-TR" altLang="tr-TR" sz="1800"/>
              <a:t>,</a:t>
            </a:r>
            <a:r>
              <a:rPr lang="en-AU" altLang="tr-TR" sz="1800"/>
              <a:t> the tables are dynamically updated</a:t>
            </a:r>
          </a:p>
          <a:p>
            <a:pPr lvl="2">
              <a:lnSpc>
                <a:spcPct val="90000"/>
              </a:lnSpc>
            </a:pPr>
            <a:r>
              <a:rPr lang="en-AU" altLang="tr-TR" sz="1800"/>
              <a:t>Flexible response to congestion and errors</a:t>
            </a:r>
          </a:p>
          <a:p>
            <a:pPr lvl="2">
              <a:lnSpc>
                <a:spcPct val="90000"/>
              </a:lnSpc>
            </a:pPr>
            <a:r>
              <a:rPr lang="en-AU" altLang="tr-TR" sz="1800"/>
              <a:t>status reports issued by neighbors </a:t>
            </a:r>
            <a:r>
              <a:rPr lang="tr-TR" altLang="tr-TR" sz="1800"/>
              <a:t>about </a:t>
            </a:r>
            <a:r>
              <a:rPr lang="en-AU" altLang="tr-TR" sz="1800"/>
              <a:t>down routers</a:t>
            </a:r>
          </a:p>
          <a:p>
            <a:pPr>
              <a:lnSpc>
                <a:spcPct val="90000"/>
              </a:lnSpc>
            </a:pPr>
            <a:r>
              <a:rPr lang="en-AU" altLang="tr-TR" sz="2400"/>
              <a:t>Source routing</a:t>
            </a:r>
          </a:p>
          <a:p>
            <a:pPr lvl="1">
              <a:lnSpc>
                <a:spcPct val="90000"/>
              </a:lnSpc>
            </a:pPr>
            <a:r>
              <a:rPr lang="en-AU" altLang="tr-TR" sz="2000"/>
              <a:t>Source specifies route as sequential list of routers to be followed</a:t>
            </a:r>
          </a:p>
          <a:p>
            <a:pPr lvl="1">
              <a:lnSpc>
                <a:spcPct val="90000"/>
              </a:lnSpc>
            </a:pPr>
            <a:r>
              <a:rPr lang="en-AU" altLang="tr-TR" sz="2000"/>
              <a:t>useful, for example, if the data is top secret and should follow a set of trusted routers.</a:t>
            </a:r>
          </a:p>
          <a:p>
            <a:pPr>
              <a:lnSpc>
                <a:spcPct val="90000"/>
              </a:lnSpc>
            </a:pPr>
            <a:r>
              <a:rPr lang="en-AU" altLang="tr-TR" sz="2400"/>
              <a:t>Route recording</a:t>
            </a:r>
          </a:p>
          <a:p>
            <a:pPr lvl="1">
              <a:lnSpc>
                <a:spcPct val="90000"/>
              </a:lnSpc>
            </a:pPr>
            <a:r>
              <a:rPr lang="en-AU" altLang="tr-TR" sz="2000"/>
              <a:t>routers add their address to datagrams</a:t>
            </a:r>
          </a:p>
          <a:p>
            <a:pPr lvl="1">
              <a:lnSpc>
                <a:spcPct val="90000"/>
              </a:lnSpc>
            </a:pPr>
            <a:r>
              <a:rPr lang="en-AU" altLang="tr-TR" sz="2000"/>
              <a:t>good for tracing and debugging purposes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1C52-302E-456F-BE43-19E770C9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of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6DB84-89AA-47B0-8171-4B960A5C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Protocol is responsible for addressing host interfaces, encapsulating data into datagrams (including fragmentation and reassembly) and routing datagrams from a source host interface to a destination host interface across one or more IP networks.</a:t>
            </a:r>
          </a:p>
          <a:p>
            <a:r>
              <a:rPr lang="en-US" dirty="0"/>
              <a:t>Internet Protocol, or IP, is the method that governs how computers share data across the Internet.</a:t>
            </a:r>
          </a:p>
          <a:p>
            <a:r>
              <a:rPr lang="en-US" dirty="0"/>
              <a:t>When one computer sends data, such as an email or a web form, its message gets parsed into small packets that contain the sending computer's Internet address, the receiving computer's address, and part of the message.</a:t>
            </a:r>
          </a:p>
        </p:txBody>
      </p:sp>
    </p:spTree>
    <p:extLst>
      <p:ext uri="{BB962C8B-B14F-4D97-AF65-F5344CB8AC3E}">
        <p14:creationId xmlns:p14="http://schemas.microsoft.com/office/powerpoint/2010/main" val="418267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0AF82DE-0F6F-42A3-A50C-B02CDDC6F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Internet Protocol (IP)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E543FFE-539F-453D-BED5-5D06BBC1F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 </a:t>
            </a:r>
          </a:p>
        </p:txBody>
      </p:sp>
      <p:sp>
        <p:nvSpPr>
          <p:cNvPr id="17412" name="Rectangle 4" descr="5%">
            <a:extLst>
              <a:ext uri="{FF2B5EF4-FFF2-40B4-BE49-F238E27FC236}">
                <a16:creationId xmlns:a16="http://schemas.microsoft.com/office/drawing/2014/main" id="{A2BBC946-7999-4F60-9FFA-99FF04927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419600"/>
            <a:ext cx="6858000" cy="1295400"/>
          </a:xfrm>
          <a:prstGeom prst="rect">
            <a:avLst/>
          </a:prstGeom>
          <a:pattFill prst="pct5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14F23E18-0FE8-4918-BBD8-561DC93D6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76600"/>
            <a:ext cx="5715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E30BF390-D472-42E7-8BFA-04CA2352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133600"/>
            <a:ext cx="48006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944BDA50-8658-4695-AE27-E2F707049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209800"/>
            <a:ext cx="3810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Application Services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(Telnet, FTP, e-mail, WWW)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DD523B35-ED1B-45AB-92D0-5BEFA00BD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352800"/>
            <a:ext cx="35052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Reliable Transport Service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(TCP)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7DE2379-CC3A-40EE-9BD6-BDB65F7E6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572000"/>
            <a:ext cx="51054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Connectionless Packet Delivery Service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(IP)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A56-9390-496B-93B0-0433B62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Internet Protocol Stack</a:t>
            </a:r>
          </a:p>
        </p:txBody>
      </p:sp>
      <p:pic>
        <p:nvPicPr>
          <p:cNvPr id="1026" name="Picture 2" descr="https://www.w3.org/People/Frystyk/thesis/tcp.gif">
            <a:extLst>
              <a:ext uri="{FF2B5EF4-FFF2-40B4-BE49-F238E27FC236}">
                <a16:creationId xmlns:a16="http://schemas.microsoft.com/office/drawing/2014/main" id="{A5D01CCA-9948-4C0B-AB91-EBD1AB27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9" y="1822006"/>
            <a:ext cx="7607643" cy="4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36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7C57-5838-4CB5-901F-E0171FC3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Header Format</a:t>
            </a:r>
          </a:p>
        </p:txBody>
      </p:sp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649AF3D9-F9FD-4555-9ABC-EB371DF2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7" y="1690688"/>
            <a:ext cx="9661826" cy="435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9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016D-50C4-4C9D-99EB-A449365E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32" y="3814353"/>
            <a:ext cx="7530737" cy="285641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Time to Live: </a:t>
            </a:r>
            <a:r>
              <a:rPr lang="en-US" sz="1800" dirty="0"/>
              <a:t>8 bit value telling the network how long an IP packet can exist in a network before it is destroyed.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Protocol: </a:t>
            </a:r>
            <a:r>
              <a:rPr lang="en-US" sz="1800" dirty="0"/>
              <a:t>8 bit value used to indicate the type of protocol being used (TCP, UDP etc.).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Header checksum: </a:t>
            </a:r>
            <a:r>
              <a:rPr lang="en-US" sz="1800" dirty="0"/>
              <a:t>It is 16 bit value. It is used to indicate errors in the header only. Every node in the network has to check and re-insert a new checksum as the header changes at every node.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Source address: </a:t>
            </a:r>
            <a:r>
              <a:rPr lang="en-US" sz="1800" dirty="0"/>
              <a:t>32 bit value representing the IP address of the sender of the IP packet.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Destination address: </a:t>
            </a:r>
            <a:r>
              <a:rPr lang="en-US" sz="1800" dirty="0"/>
              <a:t>32 bit value representing the IP address of the packets final destination.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Options: </a:t>
            </a:r>
            <a:r>
              <a:rPr lang="en-US" sz="1800" dirty="0"/>
              <a:t>Options are not required for every datagram. They are used for network testing and debugging.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u="sng" dirty="0"/>
              <a:t>Padding: </a:t>
            </a:r>
            <a:r>
              <a:rPr lang="en-US" sz="1800" dirty="0"/>
              <a:t>Variable size bit field. These bits are used to ensure a 32 bit boundary for the header is achieved.</a:t>
            </a:r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E042049D-C1B2-4555-A095-D9A9BC0E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72" y="0"/>
            <a:ext cx="795980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E7C603-4635-4D82-AC7C-F667DF6E2954}"/>
              </a:ext>
            </a:extLst>
          </p:cNvPr>
          <p:cNvSpPr txBox="1">
            <a:spLocks/>
          </p:cNvSpPr>
          <p:nvPr/>
        </p:nvSpPr>
        <p:spPr>
          <a:xfrm>
            <a:off x="7823562" y="442113"/>
            <a:ext cx="4209506" cy="4539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Version: </a:t>
            </a:r>
            <a:r>
              <a:rPr lang="en-US" sz="1400" dirty="0"/>
              <a:t>This Field defines the version of IP. It is Static 4 bit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Header Length: </a:t>
            </a:r>
            <a:r>
              <a:rPr lang="en-US" sz="1400" dirty="0"/>
              <a:t>This Field defines the length of the datagram header. It is 4 bit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Type of Service: </a:t>
            </a:r>
            <a:r>
              <a:rPr lang="en-US" sz="1400" dirty="0"/>
              <a:t>It is 8 bit value. It is used tell the network how to treat the IP packet. These bits are generally used to indicate the Quality of Service (QoS) for the IP Packet.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Packet Length: </a:t>
            </a:r>
            <a:r>
              <a:rPr lang="en-US" sz="1400" dirty="0"/>
              <a:t>16 bit value indicating the size of the IP Packet in terms of bytes. This gives a maximum packet size of 65536 bytes.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Identification: </a:t>
            </a:r>
            <a:r>
              <a:rPr lang="en-US" sz="1400" dirty="0"/>
              <a:t>16 bit field used for reassembling the packet at the destination.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Flags: </a:t>
            </a:r>
            <a:r>
              <a:rPr lang="en-US" sz="1400" dirty="0"/>
              <a:t>It is 3 bits value. It indicates if the IP packet can be further fragmented or not and if the packet is the last fragment or not of a larger transfer.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u="sng" dirty="0"/>
              <a:t>Fragment offset: </a:t>
            </a:r>
            <a:r>
              <a:rPr lang="en-US" sz="1400" dirty="0"/>
              <a:t>13 bit value used in the reassembly process at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379756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2CC7-68A3-438D-92A8-B3DCA788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0836-F1F0-4601-81B1-6368F00C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175E5-867A-451E-AC40-57BAEFEC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6" y="0"/>
            <a:ext cx="9861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9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BBDD-AE48-4344-A604-11B58EC1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C2317-581B-4DF7-B9C9-12901FF0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8CB9-8A1C-4A1A-A915-483B68BE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00012"/>
            <a:ext cx="118205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862</Words>
  <Application>Microsoft Office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INTERNET PROTOCOLS</vt:lpstr>
      <vt:lpstr>Introduction</vt:lpstr>
      <vt:lpstr>Function of IP</vt:lpstr>
      <vt:lpstr>The Internet Protocol (IP)</vt:lpstr>
      <vt:lpstr> The Internet Protocol Stack</vt:lpstr>
      <vt:lpstr>IP Header Format</vt:lpstr>
      <vt:lpstr>PowerPoint Presentation</vt:lpstr>
      <vt:lpstr>PowerPoint Presentation</vt:lpstr>
      <vt:lpstr>PowerPoint Presentation</vt:lpstr>
      <vt:lpstr>PowerPoint Presentation</vt:lpstr>
      <vt:lpstr> IPv4 Address Formats</vt:lpstr>
      <vt:lpstr>PowerPoint Presentation</vt:lpstr>
      <vt:lpstr>PowerPoint Presentation</vt:lpstr>
      <vt:lpstr>PowerPoint Presentation</vt:lpstr>
      <vt:lpstr>IP Addresses - Class A</vt:lpstr>
      <vt:lpstr>PowerPoint Presentation</vt:lpstr>
      <vt:lpstr>IP Addresses - Class B</vt:lpstr>
      <vt:lpstr>PowerPoint Presentation</vt:lpstr>
      <vt:lpstr>IP Addresses - Class C</vt:lpstr>
      <vt:lpstr>PowerPoint Presentation</vt:lpstr>
      <vt:lpstr>PowerPoint Presentation</vt:lpstr>
      <vt:lpstr>PowerPoint Presentation</vt:lpstr>
      <vt:lpstr>PowerPoint Presentation</vt:lpstr>
      <vt:lpstr>Routing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PROTOCOLS</dc:title>
  <dc:creator>parshuram Sharma</dc:creator>
  <cp:lastModifiedBy>parshuram Sharma</cp:lastModifiedBy>
  <cp:revision>21</cp:revision>
  <dcterms:created xsi:type="dcterms:W3CDTF">2019-07-25T14:28:56Z</dcterms:created>
  <dcterms:modified xsi:type="dcterms:W3CDTF">2019-07-27T03:53:00Z</dcterms:modified>
</cp:coreProperties>
</file>